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10817225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8"/>
    <p:restoredTop sz="94828"/>
  </p:normalViewPr>
  <p:slideViewPr>
    <p:cSldViewPr snapToGrid="0" snapToObjects="1">
      <p:cViewPr>
        <p:scale>
          <a:sx n="100" d="100"/>
          <a:sy n="100" d="100"/>
        </p:scale>
        <p:origin x="225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EDADC-EBAF-AF46-B201-0BBF88C3506C}" type="datetimeFigureOut">
              <a:rPr kumimoji="1" lang="ko-KR" altLang="en-US" smtClean="0"/>
              <a:t>2017. 7. 31.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689100" y="1143000"/>
            <a:ext cx="3479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E31DC-3257-B94C-8FC2-DCC5CA1E6C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703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70320"/>
            <a:ext cx="10363200" cy="376599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81548"/>
            <a:ext cx="9144000" cy="261165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584D-DB74-474B-A45F-0DC3D687A32A}" type="datetimeFigureOut">
              <a:rPr kumimoji="1" lang="ko-KR" altLang="en-US" smtClean="0"/>
              <a:t>2017. 7. 31.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F1D5-E18D-8D4B-9DE5-8BF98CD370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584D-DB74-474B-A45F-0DC3D687A32A}" type="datetimeFigureOut">
              <a:rPr kumimoji="1" lang="ko-KR" altLang="en-US" smtClean="0"/>
              <a:t>2017. 7. 31.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F1D5-E18D-8D4B-9DE5-8BF98CD370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75917"/>
            <a:ext cx="2628900" cy="91670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75917"/>
            <a:ext cx="7734300" cy="91670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584D-DB74-474B-A45F-0DC3D687A32A}" type="datetimeFigureOut">
              <a:rPr kumimoji="1" lang="ko-KR" altLang="en-US" smtClean="0"/>
              <a:t>2017. 7. 31.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F1D5-E18D-8D4B-9DE5-8BF98CD370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584D-DB74-474B-A45F-0DC3D687A32A}" type="datetimeFigureOut">
              <a:rPr kumimoji="1" lang="ko-KR" altLang="en-US" smtClean="0"/>
              <a:t>2017. 7. 31.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F1D5-E18D-8D4B-9DE5-8BF98CD370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96798"/>
            <a:ext cx="10515600" cy="449966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7239030"/>
            <a:ext cx="10515600" cy="236626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584D-DB74-474B-A45F-0DC3D687A32A}" type="datetimeFigureOut">
              <a:rPr kumimoji="1" lang="ko-KR" altLang="en-US" smtClean="0"/>
              <a:t>2017. 7. 31.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F1D5-E18D-8D4B-9DE5-8BF98CD370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879585"/>
            <a:ext cx="5181600" cy="686343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879585"/>
            <a:ext cx="5181600" cy="686343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584D-DB74-474B-A45F-0DC3D687A32A}" type="datetimeFigureOut">
              <a:rPr kumimoji="1" lang="ko-KR" altLang="en-US" smtClean="0"/>
              <a:t>2017. 7. 31.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F1D5-E18D-8D4B-9DE5-8BF98CD370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5920"/>
            <a:ext cx="10515600" cy="209083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651723"/>
            <a:ext cx="5157787" cy="12995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951292"/>
            <a:ext cx="5157787" cy="58117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651723"/>
            <a:ext cx="5183188" cy="12995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951292"/>
            <a:ext cx="5183188" cy="581175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584D-DB74-474B-A45F-0DC3D687A32A}" type="datetimeFigureOut">
              <a:rPr kumimoji="1" lang="ko-KR" altLang="en-US" smtClean="0"/>
              <a:t>2017. 7. 31.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F1D5-E18D-8D4B-9DE5-8BF98CD370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584D-DB74-474B-A45F-0DC3D687A32A}" type="datetimeFigureOut">
              <a:rPr kumimoji="1" lang="ko-KR" altLang="en-US" smtClean="0"/>
              <a:t>2017. 7. 31.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F1D5-E18D-8D4B-9DE5-8BF98CD370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584D-DB74-474B-A45F-0DC3D687A32A}" type="datetimeFigureOut">
              <a:rPr kumimoji="1" lang="ko-KR" altLang="en-US" smtClean="0"/>
              <a:t>2017. 7. 31.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F1D5-E18D-8D4B-9DE5-8BF98CD370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21148"/>
            <a:ext cx="3932237" cy="252401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57482"/>
            <a:ext cx="6172200" cy="768724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45168"/>
            <a:ext cx="3932237" cy="601207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584D-DB74-474B-A45F-0DC3D687A32A}" type="datetimeFigureOut">
              <a:rPr kumimoji="1" lang="ko-KR" altLang="en-US" smtClean="0"/>
              <a:t>2017. 7. 31.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F1D5-E18D-8D4B-9DE5-8BF98CD370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21148"/>
            <a:ext cx="3932237" cy="252401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557482"/>
            <a:ext cx="6172200" cy="7687241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45168"/>
            <a:ext cx="3932237" cy="601207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584D-DB74-474B-A45F-0DC3D687A32A}" type="datetimeFigureOut">
              <a:rPr kumimoji="1" lang="ko-KR" altLang="en-US" smtClean="0"/>
              <a:t>2017. 7. 31.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0F1D5-E18D-8D4B-9DE5-8BF98CD370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75920"/>
            <a:ext cx="10515600" cy="209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879585"/>
            <a:ext cx="10515600" cy="6863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0025967"/>
            <a:ext cx="2743200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6584D-DB74-474B-A45F-0DC3D687A32A}" type="datetimeFigureOut">
              <a:rPr kumimoji="1" lang="ko-KR" altLang="en-US" smtClean="0"/>
              <a:t>2017. 7. 31.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0025967"/>
            <a:ext cx="4114800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0025967"/>
            <a:ext cx="2743200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0F1D5-E18D-8D4B-9DE5-8BF98CD370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700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634145" y="553623"/>
            <a:ext cx="17491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>
                <a:latin typeface="Apple SD Gothic Neo" charset="-127"/>
                <a:ea typeface="Apple SD Gothic Neo" charset="-127"/>
                <a:cs typeface="Apple SD Gothic Neo" charset="-127"/>
              </a:rPr>
              <a:t>Lesson 1. </a:t>
            </a:r>
            <a:r>
              <a:rPr kumimoji="1" lang="ko-KR" altLang="en-US" sz="2500" dirty="0">
                <a:latin typeface="Apple SD Gothic Neo" charset="-127"/>
                <a:ea typeface="Apple SD Gothic Neo" charset="-127"/>
                <a:cs typeface="Apple SD Gothic Neo" charset="-127"/>
              </a:rPr>
              <a:t>음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978054" y="1678413"/>
            <a:ext cx="8823366" cy="1329056"/>
            <a:chOff x="1507000" y="1876300"/>
            <a:chExt cx="8823366" cy="132905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22091" b="22351"/>
            <a:stretch/>
          </p:blipFill>
          <p:spPr>
            <a:xfrm>
              <a:off x="1507000" y="1876300"/>
              <a:ext cx="8823366" cy="1021279"/>
            </a:xfrm>
            <a:prstGeom prst="rect">
              <a:avLst/>
            </a:prstGeom>
          </p:spPr>
        </p:pic>
        <p:sp>
          <p:nvSpPr>
            <p:cNvPr id="7" name="텍스트 상자 6"/>
            <p:cNvSpPr txBox="1"/>
            <p:nvPr/>
          </p:nvSpPr>
          <p:spPr>
            <a:xfrm>
              <a:off x="3630236" y="2897579"/>
              <a:ext cx="4073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Fic. </a:t>
              </a:r>
              <a:r>
                <a:rPr kumimoji="1" lang="ko-KR" altLang="en-US" sz="14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오선</a:t>
              </a:r>
              <a:r>
                <a:rPr kumimoji="1" lang="en-US" altLang="ko-KR" sz="14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:</a:t>
              </a:r>
              <a:r>
                <a:rPr kumimoji="1" lang="ko-KR" altLang="en-US" sz="14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 음악에서의 오선은 미술에서의 도화지와 같다</a:t>
              </a:r>
              <a:r>
                <a:rPr kumimoji="1" lang="en-US" altLang="ko-KR" sz="14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.</a:t>
              </a:r>
              <a:endParaRPr kumimoji="1" lang="ko-KR" altLang="en-US" sz="1400" dirty="0"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</p:grpSp>
      <p:sp>
        <p:nvSpPr>
          <p:cNvPr id="9" name="텍스트 상자 8"/>
          <p:cNvSpPr txBox="1"/>
          <p:nvPr/>
        </p:nvSpPr>
        <p:spPr>
          <a:xfrm>
            <a:off x="634145" y="3720972"/>
            <a:ext cx="97273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Apple SD Gothic Neo" charset="-127"/>
                <a:ea typeface="Apple SD Gothic Neo" charset="-127"/>
                <a:cs typeface="Apple SD Gothic Neo" charset="-127"/>
              </a:rPr>
              <a:t>악보를 읽기 위해선 악보의 가장 기본적인 요소들부터 차근차근 알아가야 합니다</a:t>
            </a:r>
            <a:r>
              <a:rPr kumimoji="1"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  <a:p>
            <a:r>
              <a:rPr kumimoji="1" lang="ko-KR" altLang="en-US" sz="2000" dirty="0">
                <a:latin typeface="Apple SD Gothic Neo" charset="-127"/>
                <a:ea typeface="Apple SD Gothic Neo" charset="-127"/>
                <a:cs typeface="Apple SD Gothic Neo" charset="-127"/>
              </a:rPr>
              <a:t>악보에서 가장 기본적인 요소는 오선입니다</a:t>
            </a:r>
            <a:r>
              <a:rPr kumimoji="1"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kumimoji="1"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5</a:t>
            </a:r>
            <a:r>
              <a:rPr kumimoji="1" lang="ko-KR" altLang="en-US" sz="2000" dirty="0">
                <a:latin typeface="Apple SD Gothic Neo" charset="-127"/>
                <a:ea typeface="Apple SD Gothic Neo" charset="-127"/>
                <a:cs typeface="Apple SD Gothic Neo" charset="-127"/>
              </a:rPr>
              <a:t>개의 선과 </a:t>
            </a:r>
            <a:r>
              <a:rPr kumimoji="1"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4</a:t>
            </a:r>
            <a:r>
              <a:rPr kumimoji="1" lang="ko-KR" altLang="en-US" sz="2000" dirty="0">
                <a:latin typeface="Apple SD Gothic Neo" charset="-127"/>
                <a:ea typeface="Apple SD Gothic Neo" charset="-127"/>
                <a:cs typeface="Apple SD Gothic Neo" charset="-127"/>
              </a:rPr>
              <a:t>개의 칸으로 구성된 오선 위에는 음표나</a:t>
            </a:r>
            <a:endParaRPr kumimoji="1" lang="en-US" altLang="ko-KR" sz="20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kumimoji="1" lang="ko-KR" altLang="en-US" sz="2000" dirty="0">
                <a:latin typeface="Apple SD Gothic Neo" charset="-127"/>
                <a:ea typeface="Apple SD Gothic Neo" charset="-127"/>
                <a:cs typeface="Apple SD Gothic Neo" charset="-127"/>
              </a:rPr>
              <a:t>높은 음자리표 같은 다양한 음악 기호들을 배치할 수 있습니다</a:t>
            </a:r>
            <a:r>
              <a:rPr kumimoji="1"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353365" y="5130238"/>
            <a:ext cx="6684843" cy="3036484"/>
            <a:chOff x="2446853" y="4907576"/>
            <a:chExt cx="6684843" cy="303648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t="8253" b="23190"/>
            <a:stretch/>
          </p:blipFill>
          <p:spPr>
            <a:xfrm>
              <a:off x="3395077" y="4907576"/>
              <a:ext cx="5623560" cy="2734320"/>
            </a:xfrm>
            <a:prstGeom prst="rect">
              <a:avLst/>
            </a:prstGeom>
          </p:spPr>
        </p:pic>
        <p:sp>
          <p:nvSpPr>
            <p:cNvPr id="11" name="텍스트 상자 10"/>
            <p:cNvSpPr txBox="1"/>
            <p:nvPr/>
          </p:nvSpPr>
          <p:spPr>
            <a:xfrm>
              <a:off x="2446853" y="7636283"/>
              <a:ext cx="66848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Fic. </a:t>
              </a:r>
              <a:r>
                <a:rPr kumimoji="1" lang="ko-KR" altLang="en-US" sz="14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음자리표</a:t>
              </a:r>
              <a:r>
                <a:rPr kumimoji="1" lang="en-US" altLang="ko-KR" sz="14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:</a:t>
              </a:r>
              <a:r>
                <a:rPr kumimoji="1" lang="ko-KR" altLang="en-US" sz="14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 피아노 악보에는 높은 음자리표와 낮은 음자리표가 모두 등장 하는 경우가 많다</a:t>
              </a:r>
              <a:r>
                <a:rPr kumimoji="1" lang="en-US" altLang="ko-KR" sz="14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.</a:t>
              </a:r>
              <a:endParaRPr kumimoji="1" lang="ko-KR" altLang="en-US" sz="1400" dirty="0"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</p:grpSp>
      <p:sp>
        <p:nvSpPr>
          <p:cNvPr id="13" name="텍스트 상자 12"/>
          <p:cNvSpPr txBox="1"/>
          <p:nvPr/>
        </p:nvSpPr>
        <p:spPr>
          <a:xfrm>
            <a:off x="634145" y="8737980"/>
            <a:ext cx="100238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한 번에 여러 개의 오선을 묶어 표현할 수도 있습니다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일반적으로 위에는 높은 음자리표를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아래에는</a:t>
            </a:r>
            <a:endParaRPr kumimoji="1" lang="en-US" altLang="ko-KR" sz="2000" dirty="0" smtClean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낮은 음자리표를 그려줍니다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높은 음자리표와 낮은 음자리표는 악보에서 높은 음을 중심으로 표현 </a:t>
            </a:r>
            <a:endParaRPr kumimoji="1" lang="en-US" altLang="ko-KR" sz="2000" dirty="0" smtClean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했는지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낮은 음을 중심으로 표현했는지를 나타냅니다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윗 오선에 있는 기호가 높은 음자리표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</a:p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아래 오선에 있는 기호가 낮은 음자리표 입니다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높은 음자리표의 중심 부분은 솔의 위치를 알려주고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</a:p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낮은 음자리표의 중심 부분은 파의 위치를 알려줍니다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096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637811" y="577532"/>
            <a:ext cx="8161209" cy="3362625"/>
            <a:chOff x="1491507" y="1199324"/>
            <a:chExt cx="8161209" cy="33626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2218" y="1199324"/>
              <a:ext cx="7175500" cy="2895600"/>
            </a:xfrm>
            <a:prstGeom prst="rect">
              <a:avLst/>
            </a:prstGeom>
          </p:spPr>
        </p:pic>
        <p:sp>
          <p:nvSpPr>
            <p:cNvPr id="5" name="텍스트 상자 4"/>
            <p:cNvSpPr txBox="1"/>
            <p:nvPr/>
          </p:nvSpPr>
          <p:spPr>
            <a:xfrm>
              <a:off x="1491507" y="4254172"/>
              <a:ext cx="8161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Apple SD Gothic Neo" charset="-127"/>
                  <a:ea typeface="Apple SD Gothic Neo" charset="-127"/>
                  <a:cs typeface="Apple SD Gothic Neo" charset="-127"/>
                </a:rPr>
                <a:t>Fic. </a:t>
              </a:r>
              <a:r>
                <a:rPr kumimoji="1" lang="ko-KR" altLang="en-US" sz="1400" dirty="0" smtClean="0">
                  <a:latin typeface="Apple SD Gothic Neo" charset="-127"/>
                  <a:ea typeface="Apple SD Gothic Neo" charset="-127"/>
                  <a:cs typeface="Apple SD Gothic Neo" charset="-127"/>
                </a:rPr>
                <a:t>오선과 피아노 건반</a:t>
              </a:r>
              <a:r>
                <a:rPr kumimoji="1" lang="en-US" altLang="ko-KR" sz="1400" dirty="0" smtClean="0">
                  <a:latin typeface="Apple SD Gothic Neo" charset="-127"/>
                  <a:ea typeface="Apple SD Gothic Neo" charset="-127"/>
                  <a:cs typeface="Apple SD Gothic Neo" charset="-127"/>
                </a:rPr>
                <a:t>:</a:t>
              </a:r>
              <a:r>
                <a:rPr kumimoji="1" lang="ko-KR" altLang="en-US" sz="1400" dirty="0" smtClean="0">
                  <a:latin typeface="Apple SD Gothic Neo" charset="-127"/>
                  <a:ea typeface="Apple SD Gothic Neo" charset="-127"/>
                  <a:cs typeface="Apple SD Gothic Neo" charset="-127"/>
                </a:rPr>
                <a:t> 높은 음자리표가 그려진 오선에서 가장 아래 선에 선을 하나 더 그리면 가온 도에 해당한다</a:t>
              </a:r>
              <a:r>
                <a:rPr kumimoji="1" lang="en-US" altLang="ko-KR" sz="1400" dirty="0" smtClean="0">
                  <a:latin typeface="Apple SD Gothic Neo" charset="-127"/>
                  <a:ea typeface="Apple SD Gothic Neo" charset="-127"/>
                  <a:cs typeface="Apple SD Gothic Neo" charset="-127"/>
                </a:rPr>
                <a:t>.</a:t>
              </a:r>
              <a:endParaRPr kumimoji="1" lang="ko-KR" altLang="en-US" sz="1400" dirty="0">
                <a:latin typeface="Apple SD Gothic Neo" charset="-127"/>
                <a:ea typeface="Apple SD Gothic Neo" charset="-127"/>
                <a:cs typeface="Apple SD Gothic Neo" charset="-127"/>
              </a:endParaRPr>
            </a:p>
          </p:txBody>
        </p:sp>
      </p:grpSp>
      <p:sp>
        <p:nvSpPr>
          <p:cNvPr id="7" name="텍스트 상자 6"/>
          <p:cNvSpPr txBox="1"/>
          <p:nvPr/>
        </p:nvSpPr>
        <p:spPr>
          <a:xfrm>
            <a:off x="377547" y="4452492"/>
            <a:ext cx="105047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피아노 건반에서 가장 가운데 있는 건반을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’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가온 도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’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라고 부릅니다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이는 높은 음자리표와 낮은 음자리표를</a:t>
            </a:r>
            <a:endParaRPr kumimoji="1" lang="en-US" altLang="ko-KR" sz="2000" dirty="0" smtClean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나누는 기준이 되며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kumimoji="1"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1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옥타브 도라고 부르기도 합니다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줄과 칸 사이는 피아노에서 흰 건반 하나 차이를</a:t>
            </a:r>
            <a:endParaRPr kumimoji="1" lang="en-US" altLang="ko-KR" sz="2000" dirty="0" smtClean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의미합니다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028" y="5665512"/>
            <a:ext cx="6629400" cy="2971577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2891028" y="8680557"/>
            <a:ext cx="5891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Apple SD Gothic Neo" charset="-127"/>
                <a:ea typeface="Apple SD Gothic Neo" charset="-127"/>
                <a:cs typeface="Apple SD Gothic Neo" charset="-127"/>
              </a:rPr>
              <a:t>Fic</a:t>
            </a:r>
            <a:r>
              <a:rPr kumimoji="1" lang="en-US" altLang="ko-KR" sz="14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14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높은 음자리표 음계</a:t>
            </a:r>
            <a:r>
              <a:rPr kumimoji="1" lang="en-US" altLang="ko-KR" sz="14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:</a:t>
            </a:r>
            <a:r>
              <a:rPr kumimoji="1" lang="ko-KR" altLang="en-US" sz="14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가온도부터 차례대로 도 레 미 파 솔 라 시 도 에 해당한다</a:t>
            </a:r>
            <a:r>
              <a:rPr kumimoji="1" lang="en-US" altLang="ko-KR" sz="14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endParaRPr kumimoji="1" lang="ko-KR" altLang="en-US" sz="1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377547" y="9370323"/>
            <a:ext cx="105047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피아노 건반에서 가장 가운데 있는 건반을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’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가온 도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’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라고 부릅니다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이는 높은 음자리표와 낮은 음자리표를</a:t>
            </a:r>
            <a:endParaRPr kumimoji="1" lang="en-US" altLang="ko-KR" sz="2000" dirty="0" smtClean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나누는 기준이 되며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kumimoji="1" lang="en-US" altLang="ko-KR" sz="2000" dirty="0">
                <a:latin typeface="Apple SD Gothic Neo" charset="-127"/>
                <a:ea typeface="Apple SD Gothic Neo" charset="-127"/>
                <a:cs typeface="Apple SD Gothic Neo" charset="-127"/>
              </a:rPr>
              <a:t>1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옥타브 도라고 부르기도 합니다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줄과 칸 사이는 피아노에서 흰 건반 하나 차이를</a:t>
            </a:r>
            <a:endParaRPr kumimoji="1" lang="en-US" altLang="ko-KR" sz="2000" dirty="0" smtClean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의미합니다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5578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23727"/>
            <a:ext cx="8839200" cy="556260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540466" y="9358599"/>
            <a:ext cx="102932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피아노 건반의 한 옥타브는 흰 건반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7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개와 검은 건반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5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개로 구성됩니다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이 때 흰 건반과 검은 건반</a:t>
            </a:r>
            <a:endParaRPr kumimoji="1" lang="en-US" altLang="ko-KR" sz="2000" dirty="0" smtClean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사이를 반음이라고 하는데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샾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플랫은 옆에 있는 음보다 반음 높일지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낮출지를 결정해주는 기호입니다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endParaRPr kumimoji="1" lang="en-US" altLang="ko-KR" sz="20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이 때 제자리표가 붙어있으면 샾과 플랫이 붙어있던 음이라도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원래 음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(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흰 건반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)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을 나타냅니다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미와 파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endParaRPr kumimoji="1" lang="en-US" altLang="ko-KR" sz="2000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시와 도 사이에는 검은 건반이 없으므로 시샾은 도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미샾은 파를 의미합니다</a:t>
            </a:r>
            <a:endParaRPr kumimoji="1" lang="en-US" altLang="ko-KR" sz="2000" dirty="0" smtClean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3250"/>
          <a:stretch/>
        </p:blipFill>
        <p:spPr>
          <a:xfrm>
            <a:off x="2578099" y="6350448"/>
            <a:ext cx="7035800" cy="25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5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3675185" y="3341077"/>
            <a:ext cx="42098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오선에 음표 찍으면</a:t>
            </a:r>
            <a:endParaRPr kumimoji="1" lang="en-US" altLang="ko-KR" dirty="0" smtClean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endParaRPr kumimoji="1" lang="en-US" altLang="ko-KR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kumimoji="1" lang="ko-KR" alt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피아노 건반에 빨간 동그라미 뜨는 기능 넣자</a:t>
            </a:r>
            <a:r>
              <a:rPr kumimoji="1" lang="en-US" altLang="ko-KR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  <a:p>
            <a:endParaRPr kumimoji="1" lang="en-US" altLang="ko-KR" dirty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kumimoji="1" lang="en-US" altLang="ko-KR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+</a:t>
            </a:r>
            <a:r>
              <a:rPr kumimoji="1" lang="ko-KR" alt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도레미파솔라시도 들려주는 기능</a:t>
            </a:r>
            <a:r>
              <a:rPr kumimoji="1" lang="en-US" altLang="ko-KR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endParaRPr kumimoji="1" lang="ko-KR" altLang="en-US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62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634145" y="553623"/>
            <a:ext cx="20842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>
                <a:latin typeface="Apple SD Gothic Neo" charset="-127"/>
                <a:ea typeface="Apple SD Gothic Neo" charset="-127"/>
                <a:cs typeface="Apple SD Gothic Neo" charset="-127"/>
              </a:rPr>
              <a:t>Lesson </a:t>
            </a:r>
            <a:r>
              <a:rPr kumimoji="1" lang="en-US" altLang="ko-KR" sz="25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2. </a:t>
            </a:r>
            <a:r>
              <a:rPr kumimoji="1" lang="ko-KR" altLang="en-US" sz="25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음표</a:t>
            </a:r>
            <a:endParaRPr kumimoji="1" lang="ko-KR" altLang="en-US" sz="25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5" y="1195777"/>
            <a:ext cx="3175000" cy="3175000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3931366" y="1357599"/>
            <a:ext cx="8082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음표는 악보에서 음의 높이와 길이를 나타냅니다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음표가 오선의 어느 위치에 있냐에 따라 나타내는 음이 달라지고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2000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어떤 모양의 음표냐에 따라 해당 음을 얼마나 길게 연주해야하는지가 결정됩니다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366" y="2373262"/>
            <a:ext cx="2540000" cy="21971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6750766" y="2783277"/>
            <a:ext cx="51491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음의 각 길이에는 대응되는 음표와 쉼표가 한 개씩 존재하는데 왼쪽에 그려진 기호들은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16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음표와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16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쉼표입니다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오선의 가운데 줄 부터는 음표의 머리를 뒤집어서 그려줘야한다는 규칙이 있습니다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45" y="5065712"/>
            <a:ext cx="3810000" cy="13716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642566" y="5397569"/>
            <a:ext cx="7257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왼쪽의 음표와 쉼표가 음악에서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1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박을 나타내는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4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음표와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4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쉼표입니다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앞으로 배울 음의 길이에서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1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박은 그 기준을 의미합니다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45" y="6843629"/>
            <a:ext cx="4864100" cy="3658275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5696666" y="7929708"/>
            <a:ext cx="62032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4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음표를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1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박으로 했을 때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8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음표는 그 절반을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16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음표는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4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음표의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¼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만큼을 연주합니다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마찬가지로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4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쉼표를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1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박으로 했을 때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8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쉼표는 그 절반을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16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쉼표는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4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쉼표의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¼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만큼을 쉬게 됩니다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쉰다는 것은 그 길이만큼 아무것도 연주하지 않는 것을 의미합니다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566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2470866" y="474808"/>
            <a:ext cx="6203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음표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쉼표 설명하는 기능 넣자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674812"/>
            <a:ext cx="56007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34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53"/>
            <a:ext cx="12192000" cy="6231718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934166" y="5059508"/>
            <a:ext cx="9848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8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음표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16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음표를 표현할 때 위 그림 처럼 여러개를 묶어 표현할 수 있습니다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이 때 묶여진 선의 개수가 한 개면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8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음표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2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개면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16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음표를 의미합니다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8843" t="26764" b="24151"/>
          <a:stretch/>
        </p:blipFill>
        <p:spPr>
          <a:xfrm>
            <a:off x="317500" y="6769099"/>
            <a:ext cx="7575550" cy="2044701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92866" y="9326708"/>
            <a:ext cx="9848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같은 높이의 음들끼리 곡선으로 이어주면 붙임줄을 의미합니다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붙임줄로 이어진 음들은 그 음들 길이의 합만큼 연주해주면 됩니다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위처럼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4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음표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3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개를 붙임줄로 연결한 경우 점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2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분 음표와 동일한 길이를 가집니다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503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147762"/>
            <a:ext cx="7378700" cy="173990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933450" y="3065608"/>
            <a:ext cx="9848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위 이미지처럼 음표 머리에 점이 찍혀있는 기호를 본 적이 있을겁니다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이를 스타카토라고 부르는데요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,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스타카토가 붙은 음은 톡 튀기듯이 짧게 소리 내라는 것을 의미합니다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(</a:t>
            </a:r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들어보기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)</a:t>
            </a:r>
          </a:p>
        </p:txBody>
      </p:sp>
      <p:sp>
        <p:nvSpPr>
          <p:cNvPr id="6" name="텍스트 상자 5"/>
          <p:cNvSpPr txBox="1"/>
          <p:nvPr/>
        </p:nvSpPr>
        <p:spPr>
          <a:xfrm>
            <a:off x="933450" y="5046808"/>
            <a:ext cx="9848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엇박 내용도 넣자</a:t>
            </a:r>
            <a:r>
              <a:rPr kumimoji="1" lang="en-US" altLang="ko-KR" sz="20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9437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</TotalTime>
  <Words>592</Words>
  <Application>Microsoft Macintosh PowerPoint</Application>
  <PresentationFormat>사용자 지정</PresentationFormat>
  <Paragraphs>39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Apple SD Gothic Neo</vt:lpstr>
      <vt:lpstr>Calibri</vt:lpstr>
      <vt:lpstr>Calibri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이상현</dc:creator>
  <cp:lastModifiedBy>Microsoft Office 사용자</cp:lastModifiedBy>
  <cp:revision>43</cp:revision>
  <cp:lastPrinted>2017-07-31T12:08:18Z</cp:lastPrinted>
  <dcterms:created xsi:type="dcterms:W3CDTF">2017-07-30T13:48:01Z</dcterms:created>
  <dcterms:modified xsi:type="dcterms:W3CDTF">2017-07-31T12:09:05Z</dcterms:modified>
</cp:coreProperties>
</file>